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7" r:id="rId5"/>
    <p:sldId id="259" r:id="rId6"/>
    <p:sldId id="271" r:id="rId7"/>
    <p:sldId id="272" r:id="rId8"/>
    <p:sldId id="270" r:id="rId9"/>
    <p:sldId id="268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83659" autoAdjust="0"/>
  </p:normalViewPr>
  <p:slideViewPr>
    <p:cSldViewPr>
      <p:cViewPr>
        <p:scale>
          <a:sx n="77" d="100"/>
          <a:sy n="77" d="100"/>
        </p:scale>
        <p:origin x="-1176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F6C9F041-2EBA-472B-A600-1400A6F31D76}" type="datetimeFigureOut">
              <a:rPr lang="nl-NL"/>
              <a:pPr>
                <a:defRPr/>
              </a:pPr>
              <a:t>11-9-2012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A966DE1-7955-4B72-8D67-E9874568BE4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010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dirty="0" smtClean="0"/>
              <a:t>Pijnsensatie is ook de eigen monitor! Ronald </a:t>
            </a:r>
            <a:r>
              <a:rPr lang="nl-NL" dirty="0" err="1" smtClean="0"/>
              <a:t>Niederman</a:t>
            </a:r>
            <a:r>
              <a:rPr lang="nl-NL" dirty="0" smtClean="0"/>
              <a:t> (</a:t>
            </a:r>
            <a:r>
              <a:rPr lang="nl-NL" dirty="0" err="1" smtClean="0"/>
              <a:t>stieg</a:t>
            </a:r>
            <a:r>
              <a:rPr lang="nl-NL" dirty="0" smtClean="0"/>
              <a:t> </a:t>
            </a:r>
            <a:r>
              <a:rPr lang="nl-NL" dirty="0" err="1" smtClean="0"/>
              <a:t>larsson</a:t>
            </a:r>
            <a:r>
              <a:rPr lang="nl-NL" dirty="0" smtClean="0"/>
              <a:t> </a:t>
            </a:r>
            <a:r>
              <a:rPr lang="nl-NL" dirty="0" err="1" smtClean="0"/>
              <a:t>millenium</a:t>
            </a:r>
            <a:r>
              <a:rPr lang="nl-NL" dirty="0" smtClean="0"/>
              <a:t> trilogie) lijdt aan congenitale analgesie: voelt geen pijn: krijgt daardoor makkelijk beschadigingen na brandwonden. Maar ook andere gevoelsmonitoren schakel je bij anesthesie uit: Bijvoorbeeld: je gaat sneller ademhalen bij oplopende CO2 spanning in je bloed</a:t>
            </a:r>
          </a:p>
        </p:txBody>
      </p:sp>
      <p:sp>
        <p:nvSpPr>
          <p:cNvPr id="1434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69A267-5926-4055-93C3-1B4A139487EF}" type="slidenum">
              <a:rPr lang="nl-NL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smtClean="0"/>
              <a:t>1 jaar oude toekan, klacht: hij eet niet meer en het dier heeft toch een dikke buik; geïntubeerd met tracheotube. </a:t>
            </a:r>
          </a:p>
        </p:txBody>
      </p:sp>
      <p:sp>
        <p:nvSpPr>
          <p:cNvPr id="1638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9055AD-D401-401E-81F2-87FDCA1013AC}" type="slidenum">
              <a:rPr lang="nl-NL"/>
              <a:pPr/>
              <a:t>10</a:t>
            </a:fld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smtClean="0"/>
              <a:t>De dikke buik wordt verklaard door de ascites (vrij vocht in de buikholte). Dit duidt op een lever probleem.</a:t>
            </a:r>
          </a:p>
          <a:p>
            <a:pPr>
              <a:spcBef>
                <a:spcPct val="0"/>
              </a:spcBef>
            </a:pPr>
            <a:r>
              <a:rPr lang="nl-NL" smtClean="0"/>
              <a:t>Onder narcose was het mogelijk om de ascites tijdelijk op te heffen; er werd een biopt van de lever genomen.</a:t>
            </a:r>
          </a:p>
          <a:p>
            <a:pPr>
              <a:spcBef>
                <a:spcPct val="0"/>
              </a:spcBef>
            </a:pPr>
            <a:r>
              <a:rPr lang="nl-NL" smtClean="0"/>
              <a:t>De diagnose bleek hemosiderosis te zijn door ijzerstapeling.</a:t>
            </a:r>
          </a:p>
        </p:txBody>
      </p:sp>
      <p:sp>
        <p:nvSpPr>
          <p:cNvPr id="1741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43858E-195B-4C05-8BD5-464569C5F65A}" type="slidenum">
              <a:rPr lang="nl-NL"/>
              <a:pPr/>
              <a:t>11</a:t>
            </a:fld>
            <a:endParaRPr 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smtClean="0"/>
              <a:t>Hier de cellen waarin de ijzer als zwarte korrels duidelijk zichtbaar is.</a:t>
            </a:r>
          </a:p>
          <a:p>
            <a:pPr>
              <a:spcBef>
                <a:spcPct val="0"/>
              </a:spcBef>
            </a:pPr>
            <a:r>
              <a:rPr lang="nl-NL" smtClean="0"/>
              <a:t>Dit komt voor bij toekans die universeel voer krijgen waar voor hun dus te veel ijzer in zit.</a:t>
            </a:r>
          </a:p>
          <a:p>
            <a:pPr>
              <a:spcBef>
                <a:spcPct val="0"/>
              </a:spcBef>
            </a:pPr>
            <a:r>
              <a:rPr lang="nl-NL" smtClean="0"/>
              <a:t>Dit dier is een week later dood gegaan.</a:t>
            </a:r>
          </a:p>
          <a:p>
            <a:pPr>
              <a:spcBef>
                <a:spcPct val="0"/>
              </a:spcBef>
            </a:pPr>
            <a:r>
              <a:rPr lang="nl-NL" smtClean="0"/>
              <a:t>De behandeling bestond uit het geven van ijzerarm voer, aderlaten, en injecties met een middel dat ijzer bindt.</a:t>
            </a:r>
          </a:p>
        </p:txBody>
      </p:sp>
      <p:sp>
        <p:nvSpPr>
          <p:cNvPr id="1843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DE9481-A55A-4831-BC61-246AB7A31CE7}" type="slidenum">
              <a:rPr lang="nl-NL"/>
              <a:pPr/>
              <a:t>12</a:t>
            </a:fld>
            <a:endParaRPr 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Dit is een </a:t>
            </a:r>
            <a:r>
              <a:rPr lang="nl-NL" dirty="0" err="1" smtClean="0"/>
              <a:t>Koi</a:t>
            </a:r>
            <a:r>
              <a:rPr lang="nl-NL" dirty="0" smtClean="0"/>
              <a:t> karper</a:t>
            </a:r>
            <a:r>
              <a:rPr lang="nl-NL" baseline="0" dirty="0" smtClean="0"/>
              <a:t> op de rug gezien. De vis heeft een injectie anesthesie gekregen. Het dier moet nat gehouden worden om uitdroging te voorkomen.</a:t>
            </a:r>
          </a:p>
          <a:p>
            <a:r>
              <a:rPr lang="nl-NL" baseline="0" dirty="0" err="1" smtClean="0"/>
              <a:t>Intuberen</a:t>
            </a:r>
            <a:r>
              <a:rPr lang="nl-NL" baseline="0" dirty="0" smtClean="0"/>
              <a:t> lukt slecht bij een vis. Daarom de beide slangetjes met zuurstof rijk water waarmee de kieuwen doorspoeld worden.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66DE1-7955-4B72-8D67-E9874568BE41}" type="slidenum">
              <a:rPr lang="nl-NL" smtClean="0"/>
              <a:pPr>
                <a:defRPr/>
              </a:pPr>
              <a:t>13</a:t>
            </a:fld>
            <a:endParaRPr 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Zelfs aan reptielen wordt,</a:t>
            </a:r>
            <a:r>
              <a:rPr lang="nl-NL" baseline="0" dirty="0" smtClean="0"/>
              <a:t> onder narcose, geopereerd. Er zijn algemene principes van anesthesie die je ook op exotische dieren moet toepassen:</a:t>
            </a:r>
          </a:p>
          <a:p>
            <a:r>
              <a:rPr lang="nl-NL" baseline="0" dirty="0" smtClean="0"/>
              <a:t>Heb je bij een reptiel een </a:t>
            </a:r>
            <a:r>
              <a:rPr lang="nl-NL" baseline="0" dirty="0" err="1" smtClean="0"/>
              <a:t>warmhoud</a:t>
            </a:r>
            <a:r>
              <a:rPr lang="nl-NL" baseline="0" dirty="0" smtClean="0"/>
              <a:t> matje nodig? Hoe heet onderkoeling ook al weer? Hier mogelijk </a:t>
            </a:r>
            <a:r>
              <a:rPr lang="nl-NL" baseline="0" dirty="0" err="1" smtClean="0"/>
              <a:t>hyperthermie</a:t>
            </a:r>
            <a:r>
              <a:rPr lang="nl-NL" baseline="0" dirty="0" smtClean="0"/>
              <a:t> door operatielamp -&gt; check op lichaamstemperatuur!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66DE1-7955-4B72-8D67-E9874568BE41}" type="slidenum">
              <a:rPr lang="nl-NL" smtClean="0"/>
              <a:pPr>
                <a:defRPr/>
              </a:pPr>
              <a:t>14</a:t>
            </a:fld>
            <a:endParaRPr 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Welke narcose kan je toepassen?</a:t>
            </a:r>
            <a:r>
              <a:rPr lang="nl-NL" baseline="0" dirty="0" smtClean="0"/>
              <a:t> Welke invloed zal dit hebben op pups die toch al lang onder weg geweest zijn? Ik heb het dier een lichte </a:t>
            </a:r>
            <a:r>
              <a:rPr lang="nl-NL" baseline="0" dirty="0" err="1" smtClean="0"/>
              <a:t>Domitor</a:t>
            </a:r>
            <a:r>
              <a:rPr lang="nl-NL" baseline="0" dirty="0" smtClean="0"/>
              <a:t>® injectie anesthesie gegeven, met een beetje lokaal anesthesie. De </a:t>
            </a:r>
            <a:r>
              <a:rPr lang="nl-NL" baseline="0" dirty="0" err="1" smtClean="0"/>
              <a:t>Domitor</a:t>
            </a:r>
            <a:r>
              <a:rPr lang="nl-NL" baseline="0" dirty="0" smtClean="0"/>
              <a:t> bereikt wel degelijk de pups. Maar de narcose is te </a:t>
            </a:r>
            <a:r>
              <a:rPr lang="nl-NL" baseline="0" dirty="0" err="1" smtClean="0"/>
              <a:t>antagoneren</a:t>
            </a:r>
            <a:r>
              <a:rPr lang="nl-NL" baseline="0" dirty="0" smtClean="0"/>
              <a:t> met een druppeltje Antisedan® in de bek te druppelen.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66DE1-7955-4B72-8D67-E9874568BE41}" type="slidenum">
              <a:rPr lang="nl-NL" smtClean="0"/>
              <a:pPr>
                <a:defRPr/>
              </a:pPr>
              <a:t>15</a:t>
            </a:fld>
            <a:endParaRPr lang="nl-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Soms verborgen boodschappen. Maar in deze deelkwalificatie een duidelijke boodschap: Ieder dier is uniek</a:t>
            </a:r>
            <a:r>
              <a:rPr lang="nl-NL" baseline="0" dirty="0" smtClean="0"/>
              <a:t> en anders, steeds moet je maatwerk afleveren: de balans behouden. Dan moet je er wel voldoende van de fysiologie (de stofwisseling) en de farmacologie weten. En als anesthesie operatie team werken.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66DE1-7955-4B72-8D67-E9874568BE41}" type="slidenum">
              <a:rPr lang="nl-NL" smtClean="0"/>
              <a:pPr>
                <a:defRPr/>
              </a:pPr>
              <a:t>16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66DE1-7955-4B72-8D67-E9874568BE41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2394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smtClean="0"/>
              <a:t>Narcose van een kat met Domitor®: er wordt langzamer ademgehaald. Er dreigt: Te lage zuurstof spanning in het bloed (aemie), te hoge Co2 spanning in het bloed, te lage bloeddruk</a:t>
            </a:r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CA9AB0-A252-4B8F-8550-2398D3BE26E5}" type="slidenum">
              <a:rPr lang="nl-NL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Dit is een monitor om de hartslag bij te kunnen houden.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66DE1-7955-4B72-8D67-E9874568BE41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66DE1-7955-4B72-8D67-E9874568BE41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633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g.a.</a:t>
            </a:r>
            <a:r>
              <a:rPr lang="nl-NL" baseline="0" dirty="0" smtClean="0"/>
              <a:t> staat voor geen afwijking, want wat is normaal?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66DE1-7955-4B72-8D67-E9874568BE41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4230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Acepromazine</a:t>
            </a:r>
            <a:r>
              <a:rPr lang="nl-NL" dirty="0" smtClean="0"/>
              <a:t> wordt wel eens als premedicatie/tranquilizer</a:t>
            </a:r>
            <a:r>
              <a:rPr lang="nl-NL" baseline="0" dirty="0" smtClean="0"/>
              <a:t> gebruikt.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66DE1-7955-4B72-8D67-E9874568BE41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0662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Narcose middelen zijn </a:t>
            </a:r>
            <a:r>
              <a:rPr lang="nl-NL" dirty="0" err="1" smtClean="0"/>
              <a:t>udd</a:t>
            </a:r>
            <a:r>
              <a:rPr lang="nl-NL" dirty="0" smtClean="0"/>
              <a:t>: uitsluitend</a:t>
            </a:r>
            <a:r>
              <a:rPr lang="nl-NL" baseline="0" dirty="0" smtClean="0"/>
              <a:t> door dierenartsen toe te dienen.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66DE1-7955-4B72-8D67-E9874568BE41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Veel</a:t>
            </a:r>
            <a:r>
              <a:rPr lang="nl-NL" baseline="0" dirty="0" smtClean="0"/>
              <a:t> biggen worden gecastreerd: waarom?</a:t>
            </a:r>
          </a:p>
          <a:p>
            <a:r>
              <a:rPr lang="nl-NL" baseline="0" dirty="0" smtClean="0"/>
              <a:t>Eerder vaak door de dierenarts nu kan varkenshouder het ook met co2 “verdoving” doen.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66DE1-7955-4B72-8D67-E9874568BE41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DGW HwH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CFB46-AAB3-4B84-9DF7-A6D898F3323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DGW HwH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B5FA7-196C-4946-A40F-5F7608ED49E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DGW HwH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F954A-BC94-431B-BD2D-5B15954C971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DGW HwH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9DD12-4E72-4078-A5DB-D7C831D66AA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DGW HwH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86ED6-E600-420D-BD81-FB4D7AD89B4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DGW HwH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F934F-3BA9-4ED7-8CD3-CEDE861CF9C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DGW HwH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24EDE-5B61-45DF-BCC8-796BBFEA173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DGW HwH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450CF-0CBA-44BF-9CC1-F1EA2AC58D8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DGW HwH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8DF1D-DC7B-4646-B7F5-DC21397C68E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DGW HwH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DA0A4-31F5-449E-9EA7-20A36A1EB5E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DGW HwH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3C087-4F1C-43AE-B1DC-C8475460F12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DGW HwH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53F55-0A9F-40F5-977C-FE09CB11B77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nl-NL"/>
              <a:t>DGW HwH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F974C61-4A5A-4379-B06A-ED81A81F177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4953000" cy="457200"/>
          </a:xfrm>
        </p:spPr>
        <p:txBody>
          <a:bodyPr/>
          <a:lstStyle/>
          <a:p>
            <a:pPr eaLnBrk="1" hangingPunct="1"/>
            <a:r>
              <a:rPr lang="nl-NL" smtClean="0">
                <a:latin typeface="Arial" charset="0"/>
              </a:rPr>
              <a:t>anesthesie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391025" cy="4114800"/>
          </a:xfrm>
        </p:spPr>
        <p:txBody>
          <a:bodyPr/>
          <a:lstStyle/>
          <a:p>
            <a:pPr eaLnBrk="1" hangingPunct="1"/>
            <a:r>
              <a:rPr lang="nl-NL" sz="2800" smtClean="0">
                <a:latin typeface="Arial" charset="0"/>
              </a:rPr>
              <a:t>Gevoelloos maken</a:t>
            </a:r>
          </a:p>
          <a:p>
            <a:pPr eaLnBrk="1" hangingPunct="1"/>
            <a:r>
              <a:rPr lang="nl-NL" sz="2800" smtClean="0">
                <a:latin typeface="Arial" charset="0"/>
              </a:rPr>
              <a:t>Analgesie = pijnstilling </a:t>
            </a:r>
          </a:p>
          <a:p>
            <a:pPr eaLnBrk="1" hangingPunct="1"/>
            <a:r>
              <a:rPr lang="nl-NL" sz="2800" smtClean="0">
                <a:latin typeface="Arial" charset="0"/>
              </a:rPr>
              <a:t>Dus zonder/minder  pijn </a:t>
            </a:r>
          </a:p>
          <a:p>
            <a:pPr eaLnBrk="1" hangingPunct="1"/>
            <a:r>
              <a:rPr lang="nl-NL" sz="2800" smtClean="0">
                <a:latin typeface="Arial" charset="0"/>
              </a:rPr>
              <a:t>Maar andere orgaansystemen ook beïnvloed!</a:t>
            </a:r>
          </a:p>
          <a:p>
            <a:pPr eaLnBrk="1" hangingPunct="1"/>
            <a:r>
              <a:rPr lang="nl-NL" sz="2800" smtClean="0">
                <a:latin typeface="Arial" charset="0"/>
              </a:rPr>
              <a:t>Cardiovasculair </a:t>
            </a:r>
          </a:p>
          <a:p>
            <a:pPr eaLnBrk="1" hangingPunct="1"/>
            <a:r>
              <a:rPr lang="nl-NL" sz="2800" smtClean="0">
                <a:latin typeface="Arial" charset="0"/>
              </a:rPr>
              <a:t>Respiratoir </a:t>
            </a:r>
          </a:p>
        </p:txBody>
      </p:sp>
      <p:pic>
        <p:nvPicPr>
          <p:cNvPr id="2052" name="Picture 6" descr="DSC0007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80063" y="1989138"/>
            <a:ext cx="3086100" cy="4114800"/>
          </a:xfrm>
          <a:noFill/>
        </p:spPr>
      </p:pic>
      <p:sp>
        <p:nvSpPr>
          <p:cNvPr id="2053" name="Tijdelijke aanduiding voor dianummer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8F3300-1ECA-4C22-BEE6-DD89DD8E74E9}" type="slidenum">
              <a:rPr lang="nl-NL"/>
              <a:pPr/>
              <a:t>1</a:t>
            </a:fld>
            <a:endParaRPr lang="nl-NL"/>
          </a:p>
        </p:txBody>
      </p:sp>
      <p:sp>
        <p:nvSpPr>
          <p:cNvPr id="2054" name="Tijdelijke aanduiding voor voettekst 1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/>
              <a:t>DGW HwH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4953000" cy="457200"/>
          </a:xfrm>
        </p:spPr>
        <p:txBody>
          <a:bodyPr/>
          <a:lstStyle/>
          <a:p>
            <a:pPr eaLnBrk="1" hangingPunct="1"/>
            <a:r>
              <a:rPr lang="nl-NL" smtClean="0">
                <a:latin typeface="Arial" charset="0"/>
              </a:rPr>
              <a:t>anesthesie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nl-NL" sz="2800" smtClean="0">
              <a:latin typeface="Arial" charset="0"/>
            </a:endParaRPr>
          </a:p>
        </p:txBody>
      </p:sp>
      <p:pic>
        <p:nvPicPr>
          <p:cNvPr id="6148" name="Picture 6" descr="toekan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29000" y="1524000"/>
            <a:ext cx="5486400" cy="3802063"/>
          </a:xfrm>
          <a:noFill/>
        </p:spPr>
      </p:pic>
      <p:sp>
        <p:nvSpPr>
          <p:cNvPr id="6149" name="Tijdelijke aanduiding voor dianummer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8CC2A7-A1AE-4F45-8393-F2D6C0A64412}" type="slidenum">
              <a:rPr lang="nl-NL"/>
              <a:pPr/>
              <a:t>10</a:t>
            </a:fld>
            <a:endParaRPr lang="nl-NL"/>
          </a:p>
        </p:txBody>
      </p:sp>
      <p:sp>
        <p:nvSpPr>
          <p:cNvPr id="6150" name="Tijdelijke aanduiding voor voettekst 1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/>
              <a:t>DGW HwH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4953000" cy="457200"/>
          </a:xfrm>
        </p:spPr>
        <p:txBody>
          <a:bodyPr/>
          <a:lstStyle/>
          <a:p>
            <a:pPr eaLnBrk="1" hangingPunct="1"/>
            <a:r>
              <a:rPr lang="nl-NL" smtClean="0">
                <a:latin typeface="Arial" charset="0"/>
              </a:rPr>
              <a:t>anesthesie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nl-NL" sz="2800" smtClean="0">
              <a:latin typeface="Arial" charset="0"/>
            </a:endParaRPr>
          </a:p>
        </p:txBody>
      </p:sp>
      <p:pic>
        <p:nvPicPr>
          <p:cNvPr id="7172" name="Picture 6" descr="toekan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124200" y="1219200"/>
            <a:ext cx="5410200" cy="4445000"/>
          </a:xfrm>
          <a:noFill/>
        </p:spPr>
      </p:pic>
      <p:sp>
        <p:nvSpPr>
          <p:cNvPr id="7173" name="Tijdelijke aanduiding voor dianummer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C4CFCB-EAA9-4644-9B8D-CD45FF496E9B}" type="slidenum">
              <a:rPr lang="nl-NL"/>
              <a:pPr/>
              <a:t>11</a:t>
            </a:fld>
            <a:endParaRPr lang="nl-NL"/>
          </a:p>
        </p:txBody>
      </p:sp>
      <p:sp>
        <p:nvSpPr>
          <p:cNvPr id="7174" name="Tijdelijke aanduiding voor voettekst 1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/>
              <a:t>DGW HwH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4953000" cy="457200"/>
          </a:xfrm>
        </p:spPr>
        <p:txBody>
          <a:bodyPr/>
          <a:lstStyle/>
          <a:p>
            <a:pPr eaLnBrk="1" hangingPunct="1"/>
            <a:r>
              <a:rPr lang="nl-NL" smtClean="0">
                <a:latin typeface="Arial" charset="0"/>
              </a:rPr>
              <a:t>anesthesie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nl-NL" sz="2800" smtClean="0">
              <a:latin typeface="Arial" charset="0"/>
            </a:endParaRPr>
          </a:p>
        </p:txBody>
      </p:sp>
      <p:pic>
        <p:nvPicPr>
          <p:cNvPr id="8196" name="Picture 6" descr="toekan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76600" y="1447800"/>
            <a:ext cx="5486400" cy="3657600"/>
          </a:xfrm>
          <a:noFill/>
        </p:spPr>
      </p:pic>
      <p:sp>
        <p:nvSpPr>
          <p:cNvPr id="8197" name="Tijdelijke aanduiding voor dianummer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206A5A-1854-4AD6-A2E1-FDE1435959CC}" type="slidenum">
              <a:rPr lang="nl-NL"/>
              <a:pPr/>
              <a:t>12</a:t>
            </a:fld>
            <a:endParaRPr lang="nl-NL"/>
          </a:p>
        </p:txBody>
      </p:sp>
      <p:sp>
        <p:nvSpPr>
          <p:cNvPr id="8198" name="Tijdelijke aanduiding voor voettekst 1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/>
              <a:t>DGW HwH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4953000" cy="457200"/>
          </a:xfrm>
        </p:spPr>
        <p:txBody>
          <a:bodyPr/>
          <a:lstStyle/>
          <a:p>
            <a:pPr eaLnBrk="1" hangingPunct="1"/>
            <a:r>
              <a:rPr lang="nl-NL" smtClean="0">
                <a:latin typeface="Arial" charset="0"/>
              </a:rPr>
              <a:t>anesthesie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nl-NL" sz="2800" smtClean="0">
              <a:latin typeface="Arial" charset="0"/>
            </a:endParaRPr>
          </a:p>
        </p:txBody>
      </p:sp>
      <p:pic>
        <p:nvPicPr>
          <p:cNvPr id="9222" name="Picture 6" descr="Operatie%20koi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7125" y="1219200"/>
            <a:ext cx="3836988" cy="4800600"/>
          </a:xfrm>
          <a:noFill/>
        </p:spPr>
      </p:pic>
      <p:pic>
        <p:nvPicPr>
          <p:cNvPr id="9221" name="Picture 7" descr="koi%20samdam%20kohaku%20(4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268413"/>
            <a:ext cx="2547938" cy="520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jdelijke aanduiding voor dianummer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7654B7-F8F5-4542-8A02-D9CF01CBB7C5}" type="slidenum">
              <a:rPr lang="nl-NL"/>
              <a:pPr/>
              <a:t>13</a:t>
            </a:fld>
            <a:endParaRPr lang="nl-NL"/>
          </a:p>
        </p:txBody>
      </p:sp>
      <p:sp>
        <p:nvSpPr>
          <p:cNvPr id="9223" name="Tijdelijke aanduiding voor voettekst 1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/>
              <a:t>DGW HwH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4953000" cy="457200"/>
          </a:xfrm>
        </p:spPr>
        <p:txBody>
          <a:bodyPr/>
          <a:lstStyle/>
          <a:p>
            <a:pPr eaLnBrk="1" hangingPunct="1"/>
            <a:r>
              <a:rPr lang="nl-NL" smtClean="0">
                <a:latin typeface="Arial" charset="0"/>
              </a:rPr>
              <a:t>anesthesie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nl-NL" sz="2800" smtClean="0">
              <a:latin typeface="Arial" charset="0"/>
            </a:endParaRPr>
          </a:p>
        </p:txBody>
      </p:sp>
      <p:pic>
        <p:nvPicPr>
          <p:cNvPr id="10244" name="Picture 6" descr="Operatie%20slang_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762000"/>
            <a:ext cx="3862388" cy="5791200"/>
          </a:xfrm>
          <a:noFill/>
        </p:spPr>
      </p:pic>
      <p:sp>
        <p:nvSpPr>
          <p:cNvPr id="10245" name="Tijdelijke aanduiding voor dianummer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E30856-586F-4EE3-BA30-279B59EEBF66}" type="slidenum">
              <a:rPr lang="nl-NL"/>
              <a:pPr/>
              <a:t>14</a:t>
            </a:fld>
            <a:endParaRPr lang="nl-NL"/>
          </a:p>
        </p:txBody>
      </p:sp>
      <p:sp>
        <p:nvSpPr>
          <p:cNvPr id="10246" name="Tijdelijke aanduiding voor voettekst 1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/>
              <a:t>DGW HwH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4953000" cy="457200"/>
          </a:xfrm>
        </p:spPr>
        <p:txBody>
          <a:bodyPr/>
          <a:lstStyle/>
          <a:p>
            <a:pPr eaLnBrk="1" hangingPunct="1"/>
            <a:r>
              <a:rPr lang="nl-NL" smtClean="0">
                <a:latin typeface="Arial" charset="0"/>
              </a:rPr>
              <a:t>anesthesie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l-NL" sz="2800" dirty="0" err="1" smtClean="0">
                <a:latin typeface="Arial" charset="0"/>
              </a:rPr>
              <a:t>Maltheser</a:t>
            </a:r>
            <a:r>
              <a:rPr lang="nl-NL" sz="2800" dirty="0" smtClean="0">
                <a:latin typeface="Arial" charset="0"/>
              </a:rPr>
              <a:t> Leeuwtje</a:t>
            </a:r>
          </a:p>
        </p:txBody>
      </p:sp>
      <p:pic>
        <p:nvPicPr>
          <p:cNvPr id="11268" name="Picture 6" descr="P825002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457200"/>
            <a:ext cx="3810000" cy="2857500"/>
          </a:xfrm>
          <a:noFill/>
        </p:spPr>
      </p:pic>
      <p:pic>
        <p:nvPicPr>
          <p:cNvPr id="11269" name="Picture 7" descr="P82500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284984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ijdelijke aanduiding voor dianummer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131F05-E87B-4669-B012-8F45C5735FC0}" type="slidenum">
              <a:rPr lang="nl-NL"/>
              <a:pPr/>
              <a:t>15</a:t>
            </a:fld>
            <a:endParaRPr lang="nl-NL"/>
          </a:p>
        </p:txBody>
      </p:sp>
      <p:sp>
        <p:nvSpPr>
          <p:cNvPr id="11271" name="Tijdelijke aanduiding voor voettekst 1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/>
              <a:t>DGW HwH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4953000" cy="457200"/>
          </a:xfrm>
        </p:spPr>
        <p:txBody>
          <a:bodyPr/>
          <a:lstStyle/>
          <a:p>
            <a:pPr eaLnBrk="1" hangingPunct="1"/>
            <a:r>
              <a:rPr lang="nl-NL" smtClean="0">
                <a:latin typeface="Arial" charset="0"/>
              </a:rPr>
              <a:t>anesthesie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l-NL" sz="2800" dirty="0" smtClean="0">
                <a:latin typeface="Arial" charset="0"/>
              </a:rPr>
              <a:t>Au </a:t>
            </a:r>
            <a:r>
              <a:rPr lang="nl-NL" sz="2800" dirty="0" err="1" smtClean="0">
                <a:latin typeface="Arial" charset="0"/>
              </a:rPr>
              <a:t>Lion</a:t>
            </a:r>
            <a:r>
              <a:rPr lang="nl-NL" sz="2800" dirty="0" smtClean="0">
                <a:latin typeface="Arial" charset="0"/>
              </a:rPr>
              <a:t> </a:t>
            </a:r>
            <a:r>
              <a:rPr lang="nl-NL" sz="2800" dirty="0" err="1" smtClean="0">
                <a:latin typeface="Arial" charset="0"/>
              </a:rPr>
              <a:t>d’Ore</a:t>
            </a:r>
            <a:endParaRPr lang="nl-NL" sz="2800" dirty="0" smtClean="0">
              <a:latin typeface="Arial" charset="0"/>
            </a:endParaRPr>
          </a:p>
          <a:p>
            <a:pPr eaLnBrk="1" hangingPunct="1"/>
            <a:endParaRPr lang="nl-NL" sz="2800" dirty="0" smtClean="0">
              <a:latin typeface="Arial" charset="0"/>
            </a:endParaRPr>
          </a:p>
          <a:p>
            <a:pPr eaLnBrk="1" hangingPunct="1"/>
            <a:endParaRPr lang="nl-NL" sz="2800" dirty="0" smtClean="0">
              <a:latin typeface="Arial" charset="0"/>
            </a:endParaRPr>
          </a:p>
          <a:p>
            <a:pPr eaLnBrk="1" hangingPunct="1"/>
            <a:r>
              <a:rPr lang="nl-NL" sz="2800" dirty="0" err="1" smtClean="0">
                <a:latin typeface="Arial" charset="0"/>
              </a:rPr>
              <a:t>On</a:t>
            </a:r>
            <a:r>
              <a:rPr lang="nl-NL" sz="2800" dirty="0" smtClean="0">
                <a:latin typeface="Arial" charset="0"/>
              </a:rPr>
              <a:t> </a:t>
            </a:r>
            <a:r>
              <a:rPr lang="nl-NL" sz="2800" dirty="0" err="1" smtClean="0">
                <a:latin typeface="Arial" charset="0"/>
              </a:rPr>
              <a:t>lit</a:t>
            </a:r>
            <a:r>
              <a:rPr lang="nl-NL" sz="2800" dirty="0" smtClean="0">
                <a:latin typeface="Arial" charset="0"/>
              </a:rPr>
              <a:t> </a:t>
            </a:r>
            <a:r>
              <a:rPr lang="nl-NL" sz="2800" dirty="0" err="1" smtClean="0">
                <a:latin typeface="Arial" charset="0"/>
              </a:rPr>
              <a:t>on</a:t>
            </a:r>
            <a:r>
              <a:rPr lang="nl-NL" sz="2800" dirty="0" smtClean="0">
                <a:latin typeface="Arial" charset="0"/>
              </a:rPr>
              <a:t> dort</a:t>
            </a:r>
          </a:p>
        </p:txBody>
      </p:sp>
      <p:pic>
        <p:nvPicPr>
          <p:cNvPr id="12295" name="Picture 7" descr="liond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268413"/>
            <a:ext cx="5399088" cy="27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 descr="s7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9663" y="0"/>
            <a:ext cx="168433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 descr="10015100n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8400" y="3933825"/>
            <a:ext cx="352901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jdelijke aanduiding voor dianummer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D26B7B-E9FC-4DF5-AE52-4D899BE9E6A3}" type="slidenum">
              <a:rPr lang="nl-NL"/>
              <a:pPr/>
              <a:t>16</a:t>
            </a:fld>
            <a:endParaRPr lang="nl-NL"/>
          </a:p>
        </p:txBody>
      </p:sp>
      <p:sp>
        <p:nvSpPr>
          <p:cNvPr id="3" name="Tijdelijke aanduiding voor voettekst 1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/>
              <a:t>DGW HwH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4953000" cy="457200"/>
          </a:xfrm>
        </p:spPr>
        <p:txBody>
          <a:bodyPr/>
          <a:lstStyle/>
          <a:p>
            <a:pPr eaLnBrk="1" hangingPunct="1"/>
            <a:r>
              <a:rPr lang="nl-NL" smtClean="0">
                <a:latin typeface="Arial" charset="0"/>
              </a:rPr>
              <a:t>anesthesie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628775"/>
            <a:ext cx="4173537" cy="4114800"/>
          </a:xfrm>
        </p:spPr>
        <p:txBody>
          <a:bodyPr/>
          <a:lstStyle/>
          <a:p>
            <a:pPr eaLnBrk="1" hangingPunct="1"/>
            <a:r>
              <a:rPr lang="nl-NL" sz="2800" smtClean="0">
                <a:latin typeface="Arial" charset="0"/>
              </a:rPr>
              <a:t>Er wordt fors ingegrepen in het evenwicht:</a:t>
            </a:r>
          </a:p>
          <a:p>
            <a:pPr eaLnBrk="1" hangingPunct="1"/>
            <a:r>
              <a:rPr lang="nl-NL" sz="2800" smtClean="0">
                <a:latin typeface="Arial" charset="0"/>
              </a:rPr>
              <a:t>Risicovol zijn:</a:t>
            </a:r>
          </a:p>
          <a:p>
            <a:pPr eaLnBrk="1" hangingPunct="1"/>
            <a:r>
              <a:rPr lang="nl-NL" sz="2800" smtClean="0">
                <a:latin typeface="Arial" charset="0"/>
              </a:rPr>
              <a:t>Gebitssanering</a:t>
            </a:r>
          </a:p>
          <a:p>
            <a:pPr eaLnBrk="1" hangingPunct="1"/>
            <a:r>
              <a:rPr lang="nl-NL" sz="2800" smtClean="0">
                <a:latin typeface="Arial" charset="0"/>
              </a:rPr>
              <a:t>Castratie(!)</a:t>
            </a:r>
          </a:p>
          <a:p>
            <a:pPr eaLnBrk="1" hangingPunct="1"/>
            <a:r>
              <a:rPr lang="nl-NL" sz="2800" smtClean="0">
                <a:latin typeface="Arial" charset="0"/>
              </a:rPr>
              <a:t>Opheffen urethra obstructie (plaskaters)</a:t>
            </a:r>
          </a:p>
          <a:p>
            <a:pPr eaLnBrk="1" hangingPunct="1"/>
            <a:r>
              <a:rPr lang="nl-NL" sz="2800" smtClean="0">
                <a:latin typeface="Arial" charset="0"/>
              </a:rPr>
              <a:t>Beh kaakfractuur</a:t>
            </a:r>
          </a:p>
        </p:txBody>
      </p:sp>
      <p:pic>
        <p:nvPicPr>
          <p:cNvPr id="3076" name="Picture 6" descr="DSC0005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3800" y="2420938"/>
            <a:ext cx="3810000" cy="2857500"/>
          </a:xfrm>
          <a:noFill/>
        </p:spPr>
      </p:pic>
      <p:sp>
        <p:nvSpPr>
          <p:cNvPr id="3077" name="Tijdelijke aanduiding voor dianummer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640EC4-C4FA-4214-A8CB-D2719BE665A5}" type="slidenum">
              <a:rPr lang="nl-NL"/>
              <a:pPr/>
              <a:t>2</a:t>
            </a:fld>
            <a:endParaRPr lang="nl-NL"/>
          </a:p>
        </p:txBody>
      </p:sp>
      <p:sp>
        <p:nvSpPr>
          <p:cNvPr id="3078" name="Tijdelijke aanduiding voor voettekst 1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/>
              <a:t>DGW HwH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4953000" cy="457200"/>
          </a:xfrm>
        </p:spPr>
        <p:txBody>
          <a:bodyPr/>
          <a:lstStyle/>
          <a:p>
            <a:pPr eaLnBrk="1" hangingPunct="1"/>
            <a:r>
              <a:rPr lang="nl-NL" smtClean="0">
                <a:latin typeface="Arial" charset="0"/>
              </a:rPr>
              <a:t>anesthesie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2662238" cy="4114800"/>
          </a:xfrm>
        </p:spPr>
        <p:txBody>
          <a:bodyPr/>
          <a:lstStyle/>
          <a:p>
            <a:pPr eaLnBrk="1" hangingPunct="1">
              <a:lnSpc>
                <a:spcPct val="250000"/>
              </a:lnSpc>
            </a:pPr>
            <a:r>
              <a:rPr lang="nl-NL" sz="2800" smtClean="0">
                <a:latin typeface="Arial" charset="0"/>
              </a:rPr>
              <a:t>Hypoxemie</a:t>
            </a:r>
          </a:p>
          <a:p>
            <a:pPr eaLnBrk="1" hangingPunct="1">
              <a:lnSpc>
                <a:spcPct val="250000"/>
              </a:lnSpc>
            </a:pPr>
            <a:r>
              <a:rPr lang="nl-NL" sz="2800" smtClean="0">
                <a:latin typeface="Arial" charset="0"/>
              </a:rPr>
              <a:t>Hypercapnie</a:t>
            </a:r>
          </a:p>
          <a:p>
            <a:pPr eaLnBrk="1" hangingPunct="1">
              <a:lnSpc>
                <a:spcPct val="250000"/>
              </a:lnSpc>
            </a:pPr>
            <a:r>
              <a:rPr lang="nl-NL" sz="2800" smtClean="0">
                <a:latin typeface="Arial" charset="0"/>
              </a:rPr>
              <a:t>Hypotensie</a:t>
            </a:r>
          </a:p>
        </p:txBody>
      </p:sp>
      <p:pic>
        <p:nvPicPr>
          <p:cNvPr id="4100" name="Picture 6" descr="DSC000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10150" y="1981200"/>
            <a:ext cx="3086100" cy="4114800"/>
          </a:xfr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471863" y="2460625"/>
            <a:ext cx="6588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latin typeface="Arial" charset="0"/>
              </a:rPr>
              <a:t>O2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563938" y="3644900"/>
            <a:ext cx="9159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latin typeface="Arial" charset="0"/>
              </a:rPr>
              <a:t>CO2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3492500" y="4797425"/>
            <a:ext cx="877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latin typeface="Arial" charset="0"/>
              </a:rPr>
              <a:t>druk</a:t>
            </a:r>
          </a:p>
        </p:txBody>
      </p:sp>
      <p:sp>
        <p:nvSpPr>
          <p:cNvPr id="2" name="Tijdelijke aanduiding voor dianummer 1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2D4B3F-0EC7-49D9-92F2-9E2945C1EB4C}" type="slidenum">
              <a:rPr lang="nl-NL"/>
              <a:pPr/>
              <a:t>3</a:t>
            </a:fld>
            <a:endParaRPr lang="nl-NL"/>
          </a:p>
        </p:txBody>
      </p:sp>
      <p:sp>
        <p:nvSpPr>
          <p:cNvPr id="3" name="Tijdelijke aanduiding voor voettekst 1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/>
              <a:t>DGW HwH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4104" grpId="0"/>
      <p:bldP spid="410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4953000" cy="457200"/>
          </a:xfrm>
        </p:spPr>
        <p:txBody>
          <a:bodyPr/>
          <a:lstStyle/>
          <a:p>
            <a:pPr eaLnBrk="1" hangingPunct="1"/>
            <a:r>
              <a:rPr lang="nl-NL" smtClean="0">
                <a:latin typeface="Arial" charset="0"/>
              </a:rPr>
              <a:t>anesthesie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l-NL" sz="2800" dirty="0" smtClean="0">
                <a:latin typeface="Arial" charset="0"/>
              </a:rPr>
              <a:t>Gasanesthesie</a:t>
            </a:r>
          </a:p>
          <a:p>
            <a:pPr eaLnBrk="1" hangingPunct="1"/>
            <a:r>
              <a:rPr lang="nl-NL" sz="2800" dirty="0" smtClean="0">
                <a:latin typeface="Arial" charset="0"/>
              </a:rPr>
              <a:t>Monitor</a:t>
            </a:r>
          </a:p>
          <a:p>
            <a:pPr eaLnBrk="1" hangingPunct="1">
              <a:buNone/>
            </a:pPr>
            <a:endParaRPr lang="nl-NL" sz="2800" dirty="0" smtClean="0">
              <a:latin typeface="Arial" charset="0"/>
            </a:endParaRPr>
          </a:p>
        </p:txBody>
      </p:sp>
      <p:sp>
        <p:nvSpPr>
          <p:cNvPr id="10245" name="Tijdelijke aanduiding voor dianummer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E30856-586F-4EE3-BA30-279B59EEBF66}" type="slidenum">
              <a:rPr lang="nl-NL"/>
              <a:pPr/>
              <a:t>4</a:t>
            </a:fld>
            <a:endParaRPr lang="nl-NL"/>
          </a:p>
        </p:txBody>
      </p:sp>
      <p:sp>
        <p:nvSpPr>
          <p:cNvPr id="10246" name="Tijdelijke aanduiding voor voettekst 1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/>
              <a:t>DGW HwH</a:t>
            </a:r>
          </a:p>
        </p:txBody>
      </p:sp>
      <p:pic>
        <p:nvPicPr>
          <p:cNvPr id="8" name="Tijdelijke aanduiding voor inhoud 7" descr="IMAG002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779912" y="1268760"/>
            <a:ext cx="5050954" cy="3024336"/>
          </a:xfrm>
        </p:spPr>
      </p:pic>
      <p:pic>
        <p:nvPicPr>
          <p:cNvPr id="9" name="Afbeelding 8" descr="IMAG00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3861048"/>
            <a:ext cx="4572000" cy="2737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4953000" cy="457200"/>
          </a:xfrm>
        </p:spPr>
        <p:txBody>
          <a:bodyPr/>
          <a:lstStyle/>
          <a:p>
            <a:pPr eaLnBrk="1" hangingPunct="1"/>
            <a:r>
              <a:rPr lang="nl-NL" smtClean="0">
                <a:latin typeface="Arial" charset="0"/>
              </a:rPr>
              <a:t>anesthesie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l-NL" sz="2800" smtClean="0">
                <a:latin typeface="Arial" charset="0"/>
              </a:rPr>
              <a:t>Preoperatieve beoordeling</a:t>
            </a:r>
          </a:p>
          <a:p>
            <a:pPr eaLnBrk="1" hangingPunct="1"/>
            <a:r>
              <a:rPr lang="nl-NL" sz="2800" smtClean="0">
                <a:latin typeface="Arial" charset="0"/>
              </a:rPr>
              <a:t>Anamnese</a:t>
            </a:r>
          </a:p>
          <a:p>
            <a:pPr eaLnBrk="1" hangingPunct="1"/>
            <a:r>
              <a:rPr lang="nl-NL" sz="2800" smtClean="0">
                <a:latin typeface="Arial" charset="0"/>
              </a:rPr>
              <a:t>Algemeen onderzoek</a:t>
            </a:r>
          </a:p>
          <a:p>
            <a:pPr eaLnBrk="1" hangingPunct="1"/>
            <a:r>
              <a:rPr lang="nl-NL" sz="2800" smtClean="0">
                <a:latin typeface="Arial" charset="0"/>
              </a:rPr>
              <a:t>S – P – A – R </a:t>
            </a:r>
          </a:p>
          <a:p>
            <a:pPr eaLnBrk="1" hangingPunct="1"/>
            <a:r>
              <a:rPr lang="nl-NL" sz="2800" smtClean="0">
                <a:latin typeface="Arial" charset="0"/>
              </a:rPr>
              <a:t>A   B   C  </a:t>
            </a:r>
          </a:p>
        </p:txBody>
      </p:sp>
      <p:pic>
        <p:nvPicPr>
          <p:cNvPr id="5124" name="Picture 6" descr="slv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304800"/>
            <a:ext cx="3810000" cy="2133600"/>
          </a:xfrm>
          <a:noFill/>
        </p:spPr>
      </p:pic>
      <p:pic>
        <p:nvPicPr>
          <p:cNvPr id="5125" name="Picture 7" descr="lymfepositi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905000"/>
            <a:ext cx="312578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8" descr="polshandel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3048000"/>
            <a:ext cx="285273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ijdelijke aanduiding voor dianummer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D84D1C-6BAA-4B42-BAD8-CBCADBC93989}" type="slidenum">
              <a:rPr lang="nl-NL"/>
              <a:pPr/>
              <a:t>5</a:t>
            </a:fld>
            <a:endParaRPr lang="nl-NL"/>
          </a:p>
        </p:txBody>
      </p:sp>
      <p:sp>
        <p:nvSpPr>
          <p:cNvPr id="5128" name="Tijdelijke aanduiding voor voettekst 1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/>
              <a:t>DGW HwH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49275"/>
            <a:ext cx="8134350" cy="1871663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dirty="0" smtClean="0">
                <a:latin typeface="Arial" charset="0"/>
                <a:ea typeface="+mj-ea"/>
              </a:rPr>
              <a:t>      </a:t>
            </a:r>
            <a:br>
              <a:rPr lang="nl-NL" dirty="0" smtClean="0">
                <a:latin typeface="Arial" charset="0"/>
                <a:ea typeface="+mj-ea"/>
              </a:rPr>
            </a:br>
            <a:r>
              <a:rPr lang="nl-NL" dirty="0" smtClean="0">
                <a:latin typeface="Arial" charset="0"/>
                <a:ea typeface="+mj-ea"/>
              </a:rPr>
              <a:t>    anesthesie</a:t>
            </a:r>
            <a:br>
              <a:rPr lang="nl-NL" dirty="0" smtClean="0">
                <a:latin typeface="Arial" charset="0"/>
                <a:ea typeface="+mj-ea"/>
              </a:rPr>
            </a:br>
            <a:r>
              <a:rPr lang="nl-NL" dirty="0" smtClean="0">
                <a:latin typeface="Arial" charset="0"/>
                <a:ea typeface="+mj-ea"/>
              </a:rPr>
              <a:t/>
            </a:r>
            <a:br>
              <a:rPr lang="nl-NL" dirty="0" smtClean="0">
                <a:latin typeface="Arial" charset="0"/>
                <a:ea typeface="+mj-ea"/>
              </a:rPr>
            </a:br>
            <a:r>
              <a:rPr lang="nl-NL" dirty="0" smtClean="0">
                <a:latin typeface="Arial" charset="0"/>
                <a:ea typeface="+mj-ea"/>
              </a:rPr>
              <a:t/>
            </a:r>
            <a:br>
              <a:rPr lang="nl-NL" dirty="0" smtClean="0">
                <a:latin typeface="Arial" charset="0"/>
                <a:ea typeface="+mj-ea"/>
              </a:rPr>
            </a:br>
            <a:r>
              <a:rPr lang="nl-NL" sz="3200" dirty="0" smtClean="0">
                <a:latin typeface="Arial" charset="0"/>
                <a:ea typeface="+mj-ea"/>
              </a:rPr>
              <a:t>indeling van operatie risico in klassen:</a:t>
            </a:r>
            <a:endParaRPr lang="nl-NL" dirty="0" smtClean="0">
              <a:latin typeface="Arial" charset="0"/>
              <a:ea typeface="+mj-ea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3284538"/>
            <a:ext cx="4752975" cy="3529012"/>
          </a:xfrm>
        </p:spPr>
        <p:txBody>
          <a:bodyPr/>
          <a:lstStyle/>
          <a:p>
            <a:pPr marL="514350" indent="-514350" eaLnBrk="1" hangingPunct="1">
              <a:buFontTx/>
              <a:buAutoNum type="arabicPlain"/>
            </a:pPr>
            <a:r>
              <a:rPr lang="nl-NL" sz="2800" smtClean="0">
                <a:latin typeface="Arial" pitchFamily="34" charset="0"/>
              </a:rPr>
              <a:t>Gezonde patiënt g.a.</a:t>
            </a:r>
          </a:p>
          <a:p>
            <a:pPr marL="514350" indent="-514350" eaLnBrk="1" hangingPunct="1">
              <a:buFontTx/>
              <a:buAutoNum type="arabicPlain"/>
            </a:pPr>
            <a:r>
              <a:rPr lang="nl-NL" sz="2800" smtClean="0">
                <a:latin typeface="Arial" pitchFamily="34" charset="0"/>
              </a:rPr>
              <a:t>Milde </a:t>
            </a:r>
            <a:r>
              <a:rPr lang="nl-NL" sz="2800" u="sng" smtClean="0">
                <a:latin typeface="Arial" pitchFamily="34" charset="0"/>
              </a:rPr>
              <a:t>s</a:t>
            </a:r>
            <a:r>
              <a:rPr lang="nl-NL" sz="2800" smtClean="0">
                <a:latin typeface="Arial" pitchFamily="34" charset="0"/>
              </a:rPr>
              <a:t>ystemische </a:t>
            </a:r>
            <a:r>
              <a:rPr lang="nl-NL" sz="2800" u="sng" smtClean="0">
                <a:latin typeface="Arial" pitchFamily="34" charset="0"/>
              </a:rPr>
              <a:t>a</a:t>
            </a:r>
            <a:r>
              <a:rPr lang="nl-NL" sz="2800" smtClean="0">
                <a:latin typeface="Arial" pitchFamily="34" charset="0"/>
              </a:rPr>
              <a:t>fwijking</a:t>
            </a:r>
          </a:p>
          <a:p>
            <a:pPr marL="514350" indent="-514350" eaLnBrk="1" hangingPunct="1">
              <a:buFontTx/>
              <a:buAutoNum type="arabicPlain"/>
            </a:pPr>
            <a:r>
              <a:rPr lang="nl-NL" sz="2800" smtClean="0">
                <a:latin typeface="Arial" pitchFamily="34" charset="0"/>
              </a:rPr>
              <a:t>Ernstige s.a.</a:t>
            </a:r>
          </a:p>
          <a:p>
            <a:pPr marL="514350" indent="-514350" eaLnBrk="1" hangingPunct="1">
              <a:buFontTx/>
              <a:buAutoNum type="arabicPlain"/>
            </a:pPr>
            <a:r>
              <a:rPr lang="nl-NL" sz="2800" smtClean="0">
                <a:latin typeface="Arial" pitchFamily="34" charset="0"/>
              </a:rPr>
              <a:t>Levensbedreigende s.a.</a:t>
            </a:r>
          </a:p>
          <a:p>
            <a:pPr marL="514350" indent="-514350" eaLnBrk="1" hangingPunct="1">
              <a:buFontTx/>
              <a:buAutoNum type="arabicPlain"/>
            </a:pPr>
            <a:r>
              <a:rPr lang="nl-NL" sz="2800" smtClean="0">
                <a:latin typeface="Arial" pitchFamily="34" charset="0"/>
              </a:rPr>
              <a:t>Zieltogende patiënt </a:t>
            </a:r>
          </a:p>
        </p:txBody>
      </p:sp>
      <p:pic>
        <p:nvPicPr>
          <p:cNvPr id="3" name="Tijdelijke aanduiding voor inhoud 2" descr="CIMG0992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2000" b="-22000"/>
          <a:stretch>
            <a:fillRect/>
          </a:stretch>
        </p:blipFill>
        <p:spPr>
          <a:xfrm>
            <a:off x="5580063" y="-315913"/>
            <a:ext cx="3094037" cy="3313113"/>
          </a:xfrm>
        </p:spPr>
      </p:pic>
      <p:pic>
        <p:nvPicPr>
          <p:cNvPr id="6148" name="Afbeelding 3" descr="CIMG099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602287" y="3190876"/>
            <a:ext cx="3025775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13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4248150" cy="1296988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dirty="0" smtClean="0">
                <a:latin typeface="Arial" charset="0"/>
                <a:ea typeface="+mj-ea"/>
              </a:rPr>
              <a:t>      </a:t>
            </a:r>
            <a:br>
              <a:rPr lang="nl-NL" dirty="0" smtClean="0">
                <a:latin typeface="Arial" charset="0"/>
                <a:ea typeface="+mj-ea"/>
              </a:rPr>
            </a:br>
            <a:r>
              <a:rPr lang="nl-NL" dirty="0" smtClean="0">
                <a:latin typeface="Arial" charset="0"/>
                <a:ea typeface="+mj-ea"/>
              </a:rPr>
              <a:t>   anesthesie</a:t>
            </a:r>
            <a:br>
              <a:rPr lang="nl-NL" dirty="0" smtClean="0">
                <a:latin typeface="Arial" charset="0"/>
                <a:ea typeface="+mj-ea"/>
              </a:rPr>
            </a:br>
            <a:r>
              <a:rPr lang="nl-NL" sz="3200" dirty="0" smtClean="0">
                <a:latin typeface="Arial" charset="0"/>
                <a:ea typeface="+mj-ea"/>
              </a:rPr>
              <a:t>Voor de oudere kat:</a:t>
            </a:r>
            <a:endParaRPr lang="nl-NL" dirty="0" smtClean="0">
              <a:latin typeface="Arial" charset="0"/>
              <a:ea typeface="+mj-ea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349500"/>
            <a:ext cx="4751387" cy="3527425"/>
          </a:xfrm>
        </p:spPr>
        <p:txBody>
          <a:bodyPr/>
          <a:lstStyle/>
          <a:p>
            <a:pPr eaLnBrk="1" hangingPunct="1"/>
            <a:r>
              <a:rPr lang="nl-NL" sz="2800" smtClean="0">
                <a:latin typeface="Arial" pitchFamily="34" charset="0"/>
              </a:rPr>
              <a:t>Met de ouderdom neemt de gevoeligheid voor acepromazine sterk toe</a:t>
            </a:r>
          </a:p>
          <a:p>
            <a:pPr eaLnBrk="1" hangingPunct="1"/>
            <a:r>
              <a:rPr lang="nl-NL" sz="2800" smtClean="0">
                <a:latin typeface="Arial" pitchFamily="34" charset="0"/>
              </a:rPr>
              <a:t>Sommige middelen worden vertraagd geëlimineerd: iv en lage doses</a:t>
            </a:r>
          </a:p>
          <a:p>
            <a:pPr eaLnBrk="1" hangingPunct="1"/>
            <a:r>
              <a:rPr lang="nl-NL" sz="2800" smtClean="0">
                <a:latin typeface="Arial" pitchFamily="34" charset="0"/>
              </a:rPr>
              <a:t>Infuus geven om nier belasting te verminderen</a:t>
            </a:r>
          </a:p>
        </p:txBody>
      </p:sp>
      <p:pic>
        <p:nvPicPr>
          <p:cNvPr id="5" name="Tijdelijke aanduiding voor inhoud 4" descr="CIMG1363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2363" y="115888"/>
            <a:ext cx="2735262" cy="2955925"/>
          </a:xfrm>
        </p:spPr>
      </p:pic>
      <p:pic>
        <p:nvPicPr>
          <p:cNvPr id="7172" name="Afbeelding 5" descr="CIMG136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644900"/>
            <a:ext cx="37084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16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4953000" cy="457200"/>
          </a:xfrm>
        </p:spPr>
        <p:txBody>
          <a:bodyPr/>
          <a:lstStyle/>
          <a:p>
            <a:pPr eaLnBrk="1" hangingPunct="1"/>
            <a:r>
              <a:rPr lang="nl-NL" smtClean="0">
                <a:latin typeface="Arial" charset="0"/>
              </a:rPr>
              <a:t>anesthesie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412776"/>
            <a:ext cx="4098032" cy="4114800"/>
          </a:xfrm>
        </p:spPr>
        <p:txBody>
          <a:bodyPr/>
          <a:lstStyle/>
          <a:p>
            <a:pPr eaLnBrk="1" hangingPunct="1"/>
            <a:r>
              <a:rPr lang="nl-NL" sz="2800" dirty="0" smtClean="0">
                <a:latin typeface="Arial" charset="0"/>
              </a:rPr>
              <a:t>Kalveren </a:t>
            </a:r>
            <a:r>
              <a:rPr lang="nl-NL" sz="2800" dirty="0" err="1" smtClean="0">
                <a:latin typeface="Arial" charset="0"/>
              </a:rPr>
              <a:t>onthoornen</a:t>
            </a:r>
            <a:r>
              <a:rPr lang="nl-NL" sz="2800" dirty="0" smtClean="0">
                <a:latin typeface="Arial" charset="0"/>
              </a:rPr>
              <a:t>: naast algemene anesthesie</a:t>
            </a:r>
          </a:p>
        </p:txBody>
      </p:sp>
      <p:sp>
        <p:nvSpPr>
          <p:cNvPr id="10245" name="Tijdelijke aanduiding voor dianummer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E30856-586F-4EE3-BA30-279B59EEBF66}" type="slidenum">
              <a:rPr lang="nl-NL"/>
              <a:pPr/>
              <a:t>8</a:t>
            </a:fld>
            <a:endParaRPr lang="nl-NL"/>
          </a:p>
        </p:txBody>
      </p:sp>
      <p:sp>
        <p:nvSpPr>
          <p:cNvPr id="10246" name="Tijdelijke aanduiding voor voettekst 1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/>
              <a:t>DGW HwH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2656"/>
            <a:ext cx="4343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51520" y="2967041"/>
            <a:ext cx="3600400" cy="3537235"/>
          </a:xfrm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004048" y="48006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ook lokale verdoving.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4953000" cy="457200"/>
          </a:xfrm>
        </p:spPr>
        <p:txBody>
          <a:bodyPr/>
          <a:lstStyle/>
          <a:p>
            <a:pPr eaLnBrk="1" hangingPunct="1"/>
            <a:r>
              <a:rPr lang="nl-NL" smtClean="0">
                <a:latin typeface="Arial" charset="0"/>
              </a:rPr>
              <a:t>anesthesie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l-NL" sz="2800" dirty="0" smtClean="0">
                <a:latin typeface="Arial" charset="0"/>
              </a:rPr>
              <a:t>CO2 verdoving</a:t>
            </a:r>
          </a:p>
        </p:txBody>
      </p:sp>
      <p:sp>
        <p:nvSpPr>
          <p:cNvPr id="10245" name="Tijdelijke aanduiding voor dianummer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E30856-586F-4EE3-BA30-279B59EEBF66}" type="slidenum">
              <a:rPr lang="nl-NL"/>
              <a:pPr/>
              <a:t>9</a:t>
            </a:fld>
            <a:endParaRPr lang="nl-NL"/>
          </a:p>
        </p:txBody>
      </p:sp>
      <p:sp>
        <p:nvSpPr>
          <p:cNvPr id="10246" name="Tijdelijke aanduiding voor voettekst 1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/>
              <a:t>DGW HwH</a:t>
            </a:r>
          </a:p>
        </p:txBody>
      </p:sp>
      <p:pic>
        <p:nvPicPr>
          <p:cNvPr id="9" name="Afbeelding 8" descr="2801981_661_1219844278462-piglift_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196752"/>
            <a:ext cx="4572000" cy="3429000"/>
          </a:xfrm>
          <a:prstGeom prst="rect">
            <a:avLst/>
          </a:prstGeom>
        </p:spPr>
      </p:pic>
      <p:pic>
        <p:nvPicPr>
          <p:cNvPr id="10" name="Afbeelding 9" descr="2801991_661_1219844278406-piglift_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140968"/>
            <a:ext cx="4032448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717</Words>
  <Application>Microsoft Office PowerPoint</Application>
  <PresentationFormat>Diavoorstelling (4:3)</PresentationFormat>
  <Paragraphs>123</Paragraphs>
  <Slides>16</Slides>
  <Notes>16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Standaardontwerp</vt:lpstr>
      <vt:lpstr>anesthesie</vt:lpstr>
      <vt:lpstr>anesthesie</vt:lpstr>
      <vt:lpstr>anesthesie</vt:lpstr>
      <vt:lpstr>anesthesie</vt:lpstr>
      <vt:lpstr>anesthesie</vt:lpstr>
      <vt:lpstr>           anesthesie   indeling van operatie risico in klassen:</vt:lpstr>
      <vt:lpstr>          anesthesie Voor de oudere kat:</vt:lpstr>
      <vt:lpstr>anesthesie</vt:lpstr>
      <vt:lpstr>anesthesie</vt:lpstr>
      <vt:lpstr>anesthesie</vt:lpstr>
      <vt:lpstr>anesthesie</vt:lpstr>
      <vt:lpstr>anesthesie</vt:lpstr>
      <vt:lpstr>anesthesie</vt:lpstr>
      <vt:lpstr>anesthesie</vt:lpstr>
      <vt:lpstr>anesthesie</vt:lpstr>
      <vt:lpstr>anesthesie</vt:lpstr>
    </vt:vector>
  </TitlesOfParts>
  <Company>Dierenarts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anesthesie</dc:title>
  <dc:creator>H W Hessel</dc:creator>
  <cp:lastModifiedBy>hessel</cp:lastModifiedBy>
  <cp:revision>17</cp:revision>
  <cp:lastPrinted>2012-09-11T06:57:48Z</cp:lastPrinted>
  <dcterms:created xsi:type="dcterms:W3CDTF">2005-02-07T18:46:58Z</dcterms:created>
  <dcterms:modified xsi:type="dcterms:W3CDTF">2012-09-11T06:58:02Z</dcterms:modified>
</cp:coreProperties>
</file>